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5"/>
  </p:notesMasterIdLst>
  <p:handoutMasterIdLst>
    <p:handoutMasterId r:id="rId106"/>
  </p:handoutMasterIdLst>
  <p:sldIdLst>
    <p:sldId id="895" r:id="rId2"/>
    <p:sldId id="939" r:id="rId3"/>
    <p:sldId id="1310" r:id="rId4"/>
    <p:sldId id="1334" r:id="rId5"/>
    <p:sldId id="1358" r:id="rId6"/>
    <p:sldId id="1403" r:id="rId7"/>
    <p:sldId id="1335" r:id="rId8"/>
    <p:sldId id="1224" r:id="rId9"/>
    <p:sldId id="1290" r:id="rId10"/>
    <p:sldId id="1289" r:id="rId11"/>
    <p:sldId id="1229" r:id="rId12"/>
    <p:sldId id="1285" r:id="rId13"/>
    <p:sldId id="1342" r:id="rId14"/>
    <p:sldId id="1230" r:id="rId15"/>
    <p:sldId id="1344" r:id="rId16"/>
    <p:sldId id="1231" r:id="rId17"/>
    <p:sldId id="1337" r:id="rId18"/>
    <p:sldId id="1354" r:id="rId19"/>
    <p:sldId id="1009" r:id="rId20"/>
    <p:sldId id="1284" r:id="rId21"/>
    <p:sldId id="1212" r:id="rId22"/>
    <p:sldId id="1241" r:id="rId23"/>
    <p:sldId id="1242" r:id="rId24"/>
    <p:sldId id="1244" r:id="rId25"/>
    <p:sldId id="1205" r:id="rId26"/>
    <p:sldId id="1298" r:id="rId27"/>
    <p:sldId id="1265" r:id="rId28"/>
    <p:sldId id="1274" r:id="rId29"/>
    <p:sldId id="1294" r:id="rId30"/>
    <p:sldId id="1295" r:id="rId31"/>
    <p:sldId id="1296" r:id="rId32"/>
    <p:sldId id="1297" r:id="rId33"/>
    <p:sldId id="1276" r:id="rId34"/>
    <p:sldId id="1339" r:id="rId35"/>
    <p:sldId id="1397" r:id="rId36"/>
    <p:sldId id="1398" r:id="rId37"/>
    <p:sldId id="1399" r:id="rId38"/>
    <p:sldId id="1396" r:id="rId39"/>
    <p:sldId id="1400" r:id="rId40"/>
    <p:sldId id="1401" r:id="rId41"/>
    <p:sldId id="1355" r:id="rId42"/>
    <p:sldId id="1341" r:id="rId43"/>
    <p:sldId id="1356" r:id="rId44"/>
    <p:sldId id="1376" r:id="rId45"/>
    <p:sldId id="1357" r:id="rId46"/>
    <p:sldId id="1402" r:id="rId47"/>
    <p:sldId id="1314" r:id="rId48"/>
    <p:sldId id="1316" r:id="rId49"/>
    <p:sldId id="1384" r:id="rId50"/>
    <p:sldId id="1324" r:id="rId51"/>
    <p:sldId id="1385" r:id="rId52"/>
    <p:sldId id="1386" r:id="rId53"/>
    <p:sldId id="1325" r:id="rId54"/>
    <p:sldId id="1390" r:id="rId55"/>
    <p:sldId id="1391" r:id="rId56"/>
    <p:sldId id="1392" r:id="rId57"/>
    <p:sldId id="1393" r:id="rId58"/>
    <p:sldId id="1394" r:id="rId59"/>
    <p:sldId id="1395" r:id="rId60"/>
    <p:sldId id="1333" r:id="rId61"/>
    <p:sldId id="1388" r:id="rId62"/>
    <p:sldId id="1387" r:id="rId63"/>
    <p:sldId id="1272" r:id="rId64"/>
    <p:sldId id="1236" r:id="rId65"/>
    <p:sldId id="1239" r:id="rId66"/>
    <p:sldId id="1237" r:id="rId67"/>
    <p:sldId id="1240" r:id="rId68"/>
    <p:sldId id="1234" r:id="rId69"/>
    <p:sldId id="1268" r:id="rId70"/>
    <p:sldId id="1281" r:id="rId71"/>
    <p:sldId id="768" r:id="rId72"/>
    <p:sldId id="1304" r:id="rId73"/>
    <p:sldId id="1211" r:id="rId74"/>
    <p:sldId id="1245" r:id="rId75"/>
    <p:sldId id="1282" r:id="rId76"/>
    <p:sldId id="1359" r:id="rId77"/>
    <p:sldId id="1360" r:id="rId78"/>
    <p:sldId id="1379" r:id="rId79"/>
    <p:sldId id="1380" r:id="rId80"/>
    <p:sldId id="1381" r:id="rId81"/>
    <p:sldId id="1361" r:id="rId82"/>
    <p:sldId id="1362" r:id="rId83"/>
    <p:sldId id="1348" r:id="rId84"/>
    <p:sldId id="1349" r:id="rId85"/>
    <p:sldId id="1352" r:id="rId86"/>
    <p:sldId id="1351" r:id="rId87"/>
    <p:sldId id="1246" r:id="rId88"/>
    <p:sldId id="1288" r:id="rId89"/>
    <p:sldId id="1368" r:id="rId90"/>
    <p:sldId id="1363" r:id="rId91"/>
    <p:sldId id="1369" r:id="rId92"/>
    <p:sldId id="1367" r:id="rId93"/>
    <p:sldId id="1364" r:id="rId94"/>
    <p:sldId id="1365" r:id="rId95"/>
    <p:sldId id="1371" r:id="rId96"/>
    <p:sldId id="1374" r:id="rId97"/>
    <p:sldId id="1373" r:id="rId98"/>
    <p:sldId id="1375" r:id="rId99"/>
    <p:sldId id="1377" r:id="rId100"/>
    <p:sldId id="1383" r:id="rId101"/>
    <p:sldId id="1378" r:id="rId102"/>
    <p:sldId id="1382" r:id="rId103"/>
    <p:sldId id="1270" r:id="rId10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334"/>
            <p14:sldId id="1358"/>
            <p14:sldId id="1403"/>
            <p14:sldId id="1335"/>
            <p14:sldId id="1224"/>
            <p14:sldId id="1290"/>
            <p14:sldId id="1289"/>
            <p14:sldId id="1229"/>
            <p14:sldId id="1285"/>
            <p14:sldId id="1342"/>
            <p14:sldId id="1230"/>
            <p14:sldId id="1344"/>
            <p14:sldId id="1231"/>
            <p14:sldId id="1337"/>
            <p14:sldId id="1354"/>
            <p14:sldId id="1009"/>
            <p14:sldId id="1284"/>
            <p14:sldId id="1212"/>
            <p14:sldId id="1241"/>
            <p14:sldId id="1242"/>
            <p14:sldId id="1244"/>
            <p14:sldId id="1205"/>
            <p14:sldId id="1298"/>
            <p14:sldId id="1265"/>
            <p14:sldId id="1274"/>
            <p14:sldId id="1294"/>
            <p14:sldId id="1295"/>
            <p14:sldId id="1296"/>
            <p14:sldId id="1297"/>
            <p14:sldId id="1276"/>
            <p14:sldId id="1339"/>
            <p14:sldId id="1397"/>
            <p14:sldId id="1398"/>
            <p14:sldId id="1399"/>
            <p14:sldId id="1396"/>
            <p14:sldId id="1400"/>
            <p14:sldId id="1401"/>
            <p14:sldId id="1355"/>
            <p14:sldId id="1341"/>
            <p14:sldId id="1356"/>
            <p14:sldId id="1376"/>
            <p14:sldId id="1357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395"/>
            <p14:sldId id="1333"/>
            <p14:sldId id="1388"/>
            <p14:sldId id="1387"/>
            <p14:sldId id="1272"/>
            <p14:sldId id="1236"/>
            <p14:sldId id="1239"/>
            <p14:sldId id="1237"/>
            <p14:sldId id="1240"/>
            <p14:sldId id="1234"/>
            <p14:sldId id="1268"/>
            <p14:sldId id="1281"/>
            <p14:sldId id="768"/>
            <p14:sldId id="1304"/>
            <p14:sldId id="1211"/>
            <p14:sldId id="1245"/>
            <p14:sldId id="1282"/>
            <p14:sldId id="1359"/>
            <p14:sldId id="1360"/>
            <p14:sldId id="1379"/>
            <p14:sldId id="1380"/>
            <p14:sldId id="1381"/>
            <p14:sldId id="1361"/>
            <p14:sldId id="1362"/>
            <p14:sldId id="1348"/>
            <p14:sldId id="1349"/>
            <p14:sldId id="1352"/>
            <p14:sldId id="1351"/>
            <p14:sldId id="1246"/>
            <p14:sldId id="1288"/>
            <p14:sldId id="1368"/>
            <p14:sldId id="1363"/>
            <p14:sldId id="1369"/>
            <p14:sldId id="1367"/>
            <p14:sldId id="1364"/>
            <p14:sldId id="1365"/>
            <p14:sldId id="1371"/>
            <p14:sldId id="1374"/>
            <p14:sldId id="1373"/>
            <p14:sldId id="1375"/>
            <p14:sldId id="1377"/>
            <p14:sldId id="1383"/>
            <p14:sldId id="1378"/>
            <p14:sldId id="138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36544F"/>
    <a:srgbClr val="3E729D"/>
    <a:srgbClr val="B04432"/>
    <a:srgbClr val="5AB88F"/>
    <a:srgbClr val="FB8E20"/>
    <a:srgbClr val="1778B8"/>
    <a:srgbClr val="D4EBE9"/>
    <a:srgbClr val="B589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/>
    <p:restoredTop sz="96911" autoAdjust="0"/>
  </p:normalViewPr>
  <p:slideViewPr>
    <p:cSldViewPr snapToGrid="0" snapToObjects="1">
      <p:cViewPr varScale="1">
        <p:scale>
          <a:sx n="207" d="100"/>
          <a:sy n="207" d="100"/>
        </p:scale>
        <p:origin x="168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01.06.23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01.06.23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lmesdev/simple-rsc" TargetMode="External"/><Relationship Id="rId2" Type="http://schemas.openxmlformats.org/officeDocument/2006/relationships/hyperlink" Target="https://github.com/dai-shi/waku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6626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820781" y="843405"/>
            <a:ext cx="3452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2023</a:t>
            </a:r>
            <a:endParaRPr lang="de-DE" sz="36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techCamp</a:t>
            </a:r>
            <a:r>
              <a:rPr lang="de-DE" sz="1050" spc="60" dirty="0">
                <a:solidFill>
                  <a:srgbClr val="D4EBE9"/>
                </a:solidFill>
              </a:rPr>
              <a:t> Hamburg | 01. Juni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5047785" y="219235"/>
            <a:ext cx="3959595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/tchh23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330913" y="2540533"/>
            <a:ext cx="4183770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Beginn einer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1278926" y="768350"/>
            <a:ext cx="36761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0AC00C0-C347-1DDE-1693-AD967256DF3B}"/>
              </a:ext>
            </a:extLst>
          </p:cNvPr>
          <p:cNvSpPr txBox="1"/>
          <p:nvPr/>
        </p:nvSpPr>
        <p:spPr>
          <a:xfrm>
            <a:off x="5218291" y="2293745"/>
            <a:ext cx="418377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Ära?</a:t>
            </a:r>
            <a:endParaRPr lang="de-DE" sz="115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F915823-EBFC-9914-F00B-9471DDAD06F2}"/>
              </a:ext>
            </a:extLst>
          </p:cNvPr>
          <p:cNvSpPr txBox="1"/>
          <p:nvPr/>
        </p:nvSpPr>
        <p:spPr>
          <a:xfrm>
            <a:off x="2361468" y="3353623"/>
            <a:ext cx="329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neuen</a:t>
            </a:r>
            <a:endParaRPr lang="de-DE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RSC gehen wieder Richtung "multi-page-</a:t>
            </a:r>
            <a:r>
              <a:rPr lang="de-DE" sz="2000" b="0" dirty="0" err="1">
                <a:solidFill>
                  <a:srgbClr val="36544F"/>
                </a:solidFill>
              </a:rPr>
              <a:t>application</a:t>
            </a:r>
            <a:r>
              <a:rPr lang="de-DE" sz="2000" b="0" dirty="0">
                <a:solidFill>
                  <a:srgbClr val="36544F"/>
                </a:solidFill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Mischung von Server-Client-Code kann verwirrend sein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und welche Features der </a:t>
            </a:r>
            <a:r>
              <a:rPr lang="de-DE" sz="1700" dirty="0" err="1"/>
              <a:t>Fullstack</a:t>
            </a:r>
            <a:r>
              <a:rPr lang="de-DE" sz="1700" dirty="0"/>
              <a:t>-Frameworks verwendet werden können, hängt von der eigenen Umgebung ab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man von RSC-Versprechen profitiert hängt auch von eigenem Setup, Infrastruktur ab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776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Was passiert mit bestehenden Anwendungen?</a:t>
            </a:r>
          </a:p>
          <a:p>
            <a:pPr lvl="1"/>
            <a:r>
              <a:rPr lang="de-DE" sz="1700" b="0" dirty="0">
                <a:solidFill>
                  <a:srgbClr val="36544F"/>
                </a:solidFill>
              </a:rPr>
              <a:t>Je nach eingesetztem </a:t>
            </a:r>
            <a:r>
              <a:rPr lang="de-DE" sz="1700" dirty="0"/>
              <a:t>und gewünschtem Tech-Stack sehr aufwendig (aka "</a:t>
            </a:r>
            <a:r>
              <a:rPr lang="de-DE" sz="1700" dirty="0" err="1"/>
              <a:t>rewrite</a:t>
            </a:r>
            <a:r>
              <a:rPr lang="de-DE" sz="1700" dirty="0"/>
              <a:t>")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642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Es bleibt spannend!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Noch viele Fragen offen </a:t>
            </a:r>
          </a:p>
          <a:p>
            <a:pPr lvl="1"/>
            <a:r>
              <a:rPr lang="de-DE" sz="1700" dirty="0"/>
              <a:t>(unter anderem der Akzeptanz)</a:t>
            </a:r>
          </a:p>
          <a:p>
            <a:pPr lvl="1"/>
            <a:endParaRPr lang="de-DE" sz="1700" dirty="0"/>
          </a:p>
          <a:p>
            <a:r>
              <a:rPr lang="de-DE" sz="2000" b="0" dirty="0">
                <a:solidFill>
                  <a:srgbClr val="36544F"/>
                </a:solidFill>
              </a:rPr>
              <a:t>In jedem Fall wird "klassisches"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auch weiterhin funktionieren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853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/tchh23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Herausforderung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7F1D95-F6FE-3B54-2E25-5C3E6EA70769}"/>
              </a:ext>
            </a:extLst>
          </p:cNvPr>
          <p:cNvSpPr/>
          <p:nvPr/>
        </p:nvSpPr>
        <p:spPr>
          <a:xfrm>
            <a:off x="996982" y="2891815"/>
            <a:ext cx="2980658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Beispiel-Anwendung ist serverseitig vorgerendert!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34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der Praxis ist das aber nicht trivial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Anbindung an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Ausführen / warten auf asynchronen Code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-Prozess für Server- und Client-Code inklusive Bundling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Debugging / Testen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Sicherstellen, dass Code auf Server + Client funktioniert</a:t>
            </a:r>
          </a:p>
        </p:txBody>
      </p:sp>
    </p:spTree>
    <p:extLst>
      <p:ext uri="{BB962C8B-B14F-4D97-AF65-F5344CB8AC3E}">
        <p14:creationId xmlns:p14="http://schemas.microsoft.com/office/powerpoint/2010/main" val="277340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nur </a:t>
            </a:r>
            <a:r>
              <a:rPr lang="de-DE" b="0" dirty="0">
                <a:solidFill>
                  <a:srgbClr val="36544F"/>
                </a:solidFill>
              </a:rPr>
              <a:t>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9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141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12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2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92095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8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355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b="0" dirty="0">
                <a:solidFill>
                  <a:srgbClr val="36544F"/>
                </a:solidFill>
              </a:rPr>
              <a:t>" bezieht sich darauf, dass das Framework nicht nur für Backend-Logik ist, sondern auch Frontend-Teile enthält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01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7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...2019...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3850577" y="3513169"/>
            <a:ext cx="4752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legacy.reactjs.org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/2019/02/06/react-v16.8.0.html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7840F1-FF44-07F7-0FE1-ED861355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698"/>
            <a:ext cx="7772400" cy="2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Es gibt weitere Frameworks zum experimentieren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Waku</a:t>
            </a:r>
            <a:r>
              <a:rPr lang="de-DE" sz="1500" b="0" dirty="0">
                <a:solidFill>
                  <a:srgbClr val="36544F"/>
                </a:solidFill>
              </a:rPr>
              <a:t> (</a:t>
            </a:r>
            <a:r>
              <a:rPr lang="de-DE" sz="1500" b="0" dirty="0">
                <a:solidFill>
                  <a:srgbClr val="36544F"/>
                </a:solidFill>
                <a:hlinkClick r:id="rId2"/>
              </a:rPr>
              <a:t>https://github.com/dai-shi/waku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simple-</a:t>
            </a:r>
            <a:r>
              <a:rPr lang="de-DE" sz="1500" dirty="0" err="1"/>
              <a:t>rsc</a:t>
            </a:r>
            <a:r>
              <a:rPr lang="de-DE" sz="1500" dirty="0"/>
              <a:t> (</a:t>
            </a:r>
            <a:r>
              <a:rPr lang="de-DE" sz="1500" dirty="0">
                <a:hlinkClick r:id="rId3"/>
              </a:rPr>
              <a:t>https://github.com/bholmesdev/simple-rsc</a:t>
            </a:r>
            <a:r>
              <a:rPr lang="de-DE" sz="1500" dirty="0"/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 (https://</a:t>
            </a:r>
            <a:r>
              <a:rPr lang="de-DE" sz="1500" b="0" dirty="0" err="1">
                <a:solidFill>
                  <a:srgbClr val="36544F"/>
                </a:solidFill>
              </a:rPr>
              <a:t>github.com</a:t>
            </a:r>
            <a:r>
              <a:rPr lang="de-DE" sz="1500" b="0" dirty="0">
                <a:solidFill>
                  <a:srgbClr val="36544F"/>
                </a:solidFill>
              </a:rPr>
              <a:t>/cyco130/vite-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59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und </a:t>
            </a: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bieten mehr als "nur" RSC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Man kann damit eine ganze Anwendung samt Backend bauen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API </a:t>
            </a:r>
            <a:r>
              <a:rPr lang="de-DE" sz="1500" dirty="0" err="1"/>
              <a:t>Routes</a:t>
            </a:r>
            <a:endParaRPr lang="de-DE" sz="1500" dirty="0"/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Frontend ist dann ein Teil der Anwendung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93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rsc-step-by-step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Client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04555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3E729D"/>
                </a:solidFill>
                <a:latin typeface="Source Sans Pro" panose="020B0503030403020204" pitchFamily="34" charset="77"/>
              </a:rPr>
              <a:t>Komponenten</a:t>
            </a:r>
            <a:endParaRPr lang="de-DE" sz="9600" b="1" dirty="0">
              <a:solidFill>
                <a:srgbClr val="3E729D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6879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33578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Server Komponente mit Client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BCEA71-F25C-119C-A706-969B7F87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C29BAB-5B7D-348D-BF91-9FE725DBECC7}"/>
              </a:ext>
            </a:extLst>
          </p:cNvPr>
          <p:cNvSpPr txBox="1">
            <a:spLocks/>
          </p:cNvSpPr>
          <p:nvPr/>
        </p:nvSpPr>
        <p:spPr>
          <a:xfrm>
            <a:off x="0" y="2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3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49CE173-25CF-309B-5B8F-4983D816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DE8898-98D2-457C-545C-D54792CCC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7774"/>
            <a:ext cx="7772400" cy="26039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111725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6941D9E-5EAA-46C5-1663-B28D028C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A12745-85AB-D90D-6C5B-DFF14A05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EF2BD7-AE1B-539A-C6F8-39DB1F12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1"/>
            <a:ext cx="2925193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2B30BD-63AB-CBE1-19CF-875E137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80451"/>
            <a:ext cx="4073638" cy="39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277C50B-2E24-A29B-2AD2-A4BA361A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51964"/>
            <a:ext cx="4232118" cy="38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66746-ECD1-E337-5A4C-4A80992B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205713"/>
            <a:ext cx="3256398" cy="36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9C3E1D-970B-0B1E-F0F4-6CD6469D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42177"/>
            <a:ext cx="4306977" cy="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C96287-1EAC-3D85-B15A-9D5F8BB7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9646"/>
            <a:ext cx="2662937" cy="43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Full-stack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994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mehr Daten als bei REST-Call bedeuten!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9BB24-715C-72D8-CA21-1E4E332D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C89F0-2925-2A17-6702-875D6B7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F652F-A51F-C487-81D3-D78FD46194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Zum besseren Verständnis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9E60B8"/>
                </a:solidFill>
              </a:rPr>
              <a:t>Daten</a:t>
            </a:r>
            <a:r>
              <a:rPr lang="de-DE" sz="2000" b="0" dirty="0">
                <a:solidFill>
                  <a:srgbClr val="36544F"/>
                </a:solidFill>
              </a:rPr>
              <a:t>" liegen auf dem Server (z.B. fachliche Daten aus DB)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B04432"/>
                </a:solidFill>
              </a:rPr>
              <a:t>State</a:t>
            </a:r>
            <a:r>
              <a:rPr lang="de-DE" sz="2000" b="0" dirty="0">
                <a:solidFill>
                  <a:srgbClr val="36544F"/>
                </a:solidFill>
              </a:rPr>
              <a:t>" liegt auf dem Client (z.B. Eingabefeld, Menü offen/zu)</a:t>
            </a:r>
          </a:p>
        </p:txBody>
      </p:sp>
    </p:spTree>
    <p:extLst>
      <p:ext uri="{BB962C8B-B14F-4D97-AF65-F5344CB8AC3E}">
        <p14:creationId xmlns:p14="http://schemas.microsoft.com/office/powerpoint/2010/main" val="1868718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C89F0-2925-2A17-6702-875D6B7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F652F-A51F-C487-81D3-D78FD46194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Zum besseren Verständnis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9E60B8"/>
                </a:solidFill>
              </a:rPr>
              <a:t>Daten</a:t>
            </a:r>
            <a:r>
              <a:rPr lang="de-DE" sz="2000" b="0" dirty="0">
                <a:solidFill>
                  <a:srgbClr val="36544F"/>
                </a:solidFill>
              </a:rPr>
              <a:t>" liegen auf dem Server (z.B. fachliche Daten aus DB)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B04432"/>
                </a:solidFill>
              </a:rPr>
              <a:t>State</a:t>
            </a:r>
            <a:r>
              <a:rPr lang="de-DE" sz="2000" b="0" dirty="0">
                <a:solidFill>
                  <a:srgbClr val="36544F"/>
                </a:solidFill>
              </a:rPr>
              <a:t>" liegt auf dem Client (z.B. Eingabefeld, Menü offen/zu)</a:t>
            </a:r>
          </a:p>
          <a:p>
            <a:r>
              <a:rPr lang="de-DE" dirty="0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Components sind für die Behandlung von </a:t>
            </a:r>
            <a:r>
              <a:rPr lang="de-DE" sz="2000" dirty="0">
                <a:solidFill>
                  <a:srgbClr val="9E60B8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zuständig</a:t>
            </a:r>
          </a:p>
          <a:p>
            <a:r>
              <a:rPr lang="de-DE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Components arbeiten mit </a:t>
            </a:r>
            <a:r>
              <a:rPr lang="de-DE" sz="2000" dirty="0">
                <a:solidFill>
                  <a:srgbClr val="B04432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51482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HTTP-Request machen,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i="1" dirty="0"/>
              <a:t>Was machen wir, bis die Daten vorhanden sind, während der Query läuft?</a:t>
            </a:r>
            <a:endParaRPr lang="de-DE" b="0" i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3CC95A-64A3-FC8A-D51A-8DA21A560003}"/>
              </a:ext>
            </a:extLst>
          </p:cNvPr>
          <p:cNvSpPr/>
          <p:nvPr/>
        </p:nvSpPr>
        <p:spPr>
          <a:xfrm>
            <a:off x="284343" y="1371420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db.query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und 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180114" y="2136229"/>
            <a:ext cx="894412" cy="7033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i="1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6F76F06-7DE4-089D-D90A-97AED7AA22AB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db.query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B323-D8BB-B398-2CBC-47A58466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2" y="1157863"/>
            <a:ext cx="3469895" cy="32202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67452" y="1501698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5417315" y="2066893"/>
            <a:ext cx="3344789" cy="12451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410652" y="1614493"/>
            <a:ext cx="3351452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5410652" y="3050391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367452" y="4033889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Suspense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(eventuell)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(demo-</a:t>
            </a:r>
            <a:r>
              <a:rPr lang="de-DE" sz="1200" dirty="0" err="1">
                <a:solidFill>
                  <a:srgbClr val="36544F"/>
                </a:solidFill>
              </a:rPr>
              <a:t>config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Einzelnen Post aufrufen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Post-Komponente </a:t>
            </a:r>
            <a:r>
              <a:rPr lang="de-DE" sz="1200" dirty="0" err="1">
                <a:solidFill>
                  <a:srgbClr val="36544F"/>
                </a:solidFill>
              </a:rPr>
              <a:t>deaktiveren</a:t>
            </a:r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156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3: Suspense und Streaming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D0CEB8-DAD2-176F-0A6C-44CFCC94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64C18EF-2CD7-A70D-9E01-B2D04E9A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aktualisierte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UI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Möglichkeit sind </a:t>
            </a:r>
            <a:r>
              <a:rPr lang="de-DE" b="0" dirty="0">
                <a:solidFill>
                  <a:srgbClr val="3E729D"/>
                </a:solidFill>
              </a:rPr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UI (statt Daten) zurückliefert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E0AF58-C433-FC25-0BD5-8F0862BE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55" y="769546"/>
            <a:ext cx="3283159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4: </a:t>
            </a:r>
            <a:r>
              <a:rPr lang="de-DE" dirty="0" err="1"/>
              <a:t>Mutations</a:t>
            </a:r>
            <a:r>
              <a:rPr lang="de-DE" dirty="0"/>
              <a:t> mit 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Achtung! Dieses Feature ist noch im "</a:t>
            </a:r>
            <a:r>
              <a:rPr lang="de-DE" b="0" dirty="0" err="1">
                <a:solidFill>
                  <a:srgbClr val="36544F"/>
                </a:solidFill>
              </a:rPr>
              <a:t>alpha</a:t>
            </a:r>
            <a:r>
              <a:rPr lang="de-DE" b="0" dirty="0">
                <a:solidFill>
                  <a:srgbClr val="36544F"/>
                </a:solidFill>
              </a:rPr>
              <a:t>"-Status 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</a:t>
            </a:r>
            <a:r>
              <a:rPr lang="de-DE" dirty="0" err="1"/>
              <a:t>Mutations</a:t>
            </a:r>
            <a:r>
              <a:rPr lang="de-DE" dirty="0"/>
              <a:t> mit Form-Status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Achtung: </a:t>
            </a:r>
            <a:r>
              <a:rPr lang="de-DE" b="0" dirty="0" err="1">
                <a:solidFill>
                  <a:srgbClr val="36544F"/>
                </a:solidFill>
              </a:rPr>
              <a:t>useFormStatus</a:t>
            </a:r>
            <a:r>
              <a:rPr lang="de-DE" b="0" dirty="0">
                <a:solidFill>
                  <a:srgbClr val="36544F"/>
                </a:solidFill>
              </a:rPr>
              <a:t> ist noch experimental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21476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zu</a:t>
            </a:r>
            <a:endParaRPr lang="de-DE" sz="8625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2C247A4-1BBA-5526-7A1E-FEB3B75FC131}"/>
              </a:ext>
            </a:extLst>
          </p:cNvPr>
          <p:cNvSpPr/>
          <p:nvPr/>
        </p:nvSpPr>
        <p:spPr>
          <a:xfrm>
            <a:off x="0" y="-45549"/>
            <a:ext cx="9144000" cy="1419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625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Alternativen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F2DD65-B07F-EB6D-5999-9176F18602FF}"/>
              </a:ext>
            </a:extLst>
          </p:cNvPr>
          <p:cNvSpPr/>
          <p:nvPr/>
        </p:nvSpPr>
        <p:spPr>
          <a:xfrm>
            <a:off x="0" y="203422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serverseitigem</a:t>
            </a:r>
            <a:endParaRPr lang="de-DE" sz="8625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2478899-E328-59DF-42C8-4C22856E15CC}"/>
              </a:ext>
            </a:extLst>
          </p:cNvPr>
          <p:cNvSpPr/>
          <p:nvPr/>
        </p:nvSpPr>
        <p:spPr>
          <a:xfrm>
            <a:off x="0" y="31558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Data-Handling</a:t>
            </a:r>
          </a:p>
        </p:txBody>
      </p:sp>
    </p:spTree>
    <p:extLst>
      <p:ext uri="{BB962C8B-B14F-4D97-AF65-F5344CB8AC3E}">
        <p14:creationId xmlns:p14="http://schemas.microsoft.com/office/powerpoint/2010/main" val="451144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dirty="0" err="1"/>
              <a:t>DataFetching</a:t>
            </a:r>
            <a:r>
              <a:rPr lang="de-DE" dirty="0"/>
              <a:t> kompliziert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Libs</a:t>
            </a:r>
            <a:r>
              <a:rPr lang="de-DE" b="0" dirty="0">
                <a:solidFill>
                  <a:srgbClr val="36544F"/>
                </a:solidFill>
              </a:rPr>
              <a:t> wie </a:t>
            </a: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Query verwenden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 </a:t>
            </a:r>
            <a:r>
              <a:rPr lang="de-DE" b="0" dirty="0" err="1">
                <a:solidFill>
                  <a:srgbClr val="36544F"/>
                </a:solidFill>
              </a:rPr>
              <a:t>useEffect</a:t>
            </a:r>
            <a:r>
              <a:rPr lang="de-DE" b="0" dirty="0">
                <a:solidFill>
                  <a:srgbClr val="36544F"/>
                </a:solidFill>
              </a:rPr>
              <a:t>-notwendig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Globales Caching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Funktionieren (teilweise) auch mit Suspense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Router kann mittlerweile auch Daten für Routen laden</a:t>
            </a:r>
          </a:p>
          <a:p>
            <a:pPr lvl="1"/>
            <a:r>
              <a:rPr lang="de-DE" dirty="0"/>
              <a:t>"Remix ohne Remix"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020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dirty="0" err="1"/>
              <a:t>DataFetching</a:t>
            </a:r>
            <a:r>
              <a:rPr lang="de-DE" dirty="0"/>
              <a:t> kompliziert</a:t>
            </a:r>
          </a:p>
          <a:p>
            <a:r>
              <a:rPr lang="de-DE" b="0" dirty="0">
                <a:solidFill>
                  <a:srgbClr val="36544F"/>
                </a:solidFill>
              </a:rPr>
              <a:t>Künftig: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-Hook und cache-Funktion von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Client-seitiges Arbeiten mit Daten wird damit vereinfacht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Wir können auf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in Client-Komponenten warten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cached</a:t>
            </a:r>
            <a:r>
              <a:rPr lang="de-DE" b="0" dirty="0">
                <a:solidFill>
                  <a:srgbClr val="36544F"/>
                </a:solidFill>
              </a:rPr>
              <a:t> gelesene Daten für uns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164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use</a:t>
            </a:r>
            <a:r>
              <a:rPr lang="de-DE" dirty="0"/>
              <a:t>-Hook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D0DF76B-581A-09EE-6C02-980112A29795}"/>
              </a:ext>
            </a:extLst>
          </p:cNvPr>
          <p:cNvSpPr txBox="1"/>
          <p:nvPr/>
        </p:nvSpPr>
        <p:spPr>
          <a:xfrm>
            <a:off x="1128293" y="1288689"/>
            <a:ext cx="97286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RootPage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400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={"..."}&gt;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ArticleCard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fetchArticle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 } /&gt;</a:t>
            </a:r>
          </a:p>
          <a:p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&lt;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 </a:t>
            </a: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ArticleCard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&lt;h2&gt;{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article.title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}&lt;/h2&gt;&lt;p&gt;{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article.body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&lt;/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309192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 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29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171" y="769544"/>
            <a:ext cx="8782261" cy="43739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...sind das die Probleme bzw. Anforderungen, die ihr habt?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...wie schwerwiegend sind diese Probleme für Euch?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578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4278086" y="32810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9A0AD8-E478-19F6-54FD-E12A2739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" y="1921008"/>
            <a:ext cx="8545349" cy="13216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1938709-9085-364D-D0F9-53CE4AF9A54A}"/>
              </a:ext>
            </a:extLst>
          </p:cNvPr>
          <p:cNvSpPr txBox="1"/>
          <p:nvPr/>
        </p:nvSpPr>
        <p:spPr>
          <a:xfrm>
            <a:off x="3697993" y="3608256"/>
            <a:ext cx="11601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600" b="0" dirty="0">
                <a:solidFill>
                  <a:srgbClr val="36544F"/>
                </a:solidFill>
              </a:rPr>
              <a:t>🤷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7422759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Client-seitiges </a:t>
            </a:r>
            <a:r>
              <a:rPr lang="de-DE" dirty="0" err="1"/>
              <a:t>React</a:t>
            </a:r>
            <a:r>
              <a:rPr lang="de-DE" dirty="0"/>
              <a:t> (SPA) wird bleiben</a:t>
            </a:r>
          </a:p>
          <a:p>
            <a:r>
              <a:rPr lang="de-DE" b="0" dirty="0">
                <a:solidFill>
                  <a:srgbClr val="36544F"/>
                </a:solidFill>
              </a:rPr>
              <a:t>Nur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-Frage offen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</p:txBody>
      </p:sp>
    </p:spTree>
    <p:extLst>
      <p:ext uri="{BB962C8B-B14F-4D97-AF65-F5344CB8AC3E}">
        <p14:creationId xmlns:p14="http://schemas.microsoft.com/office/powerpoint/2010/main" val="16883705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394506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Neue Ära?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</p:txBody>
      </p:sp>
    </p:spTree>
    <p:extLst>
      <p:ext uri="{BB962C8B-B14F-4D97-AF65-F5344CB8AC3E}">
        <p14:creationId xmlns:p14="http://schemas.microsoft.com/office/powerpoint/2010/main" val="12376572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</p:spTree>
    <p:extLst>
      <p:ext uri="{BB962C8B-B14F-4D97-AF65-F5344CB8AC3E}">
        <p14:creationId xmlns:p14="http://schemas.microsoft.com/office/powerpoint/2010/main" val="3180509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1726998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5517136" y="312740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612571" y="453595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11043177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RSC durchsetzen,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Aus meiner Sicht werden die Implikationen unterschätzt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Man kann mit </a:t>
            </a:r>
            <a:r>
              <a:rPr lang="de-DE" sz="1700" dirty="0" err="1"/>
              <a:t>Next.js</a:t>
            </a:r>
            <a:r>
              <a:rPr lang="de-DE" sz="1700" dirty="0"/>
              <a:t> "statische" SPAs bauen, aber das ist sicher ein Sonderfall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Betrieb eines JavaScript-Servers bringt neue Herausforderungen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Vergangenheit hat gezeigt, dass "transparente" Aufteilung von Server/Client-Teilen nicht trivial ist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41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3250</Words>
  <Application>Microsoft Macintosh PowerPoint</Application>
  <PresentationFormat>Bildschirmpräsentation (16:9)</PresentationFormat>
  <Paragraphs>616</Paragraphs>
  <Slides>103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103</vt:i4>
      </vt:variant>
    </vt:vector>
  </HeadingPairs>
  <TitlesOfParts>
    <vt:vector size="114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techCamp Hamburg | 01. Juni 2023 | @nilshartmann</vt:lpstr>
      <vt:lpstr>https://nilshartmann.net</vt:lpstr>
      <vt:lpstr>vor zehn Jahren...</vt:lpstr>
      <vt:lpstr>...2019...</vt:lpstr>
      <vt:lpstr>...und heute ?!</vt:lpstr>
      <vt:lpstr>Full-stack React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Serverseitiges rendern</vt:lpstr>
      <vt:lpstr>Serverseitiges rendern</vt:lpstr>
      <vt:lpstr>PowerPoint-Präsentation</vt:lpstr>
      <vt:lpstr>Server Components</vt:lpstr>
      <vt:lpstr>Server Components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PowerPoint-Präsentation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React Server Components</vt:lpstr>
      <vt:lpstr>React Server Components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Mutations</vt:lpstr>
      <vt:lpstr>Mutations</vt:lpstr>
      <vt:lpstr>Mutations</vt:lpstr>
      <vt:lpstr>suspense</vt:lpstr>
      <vt:lpstr>suspense</vt:lpstr>
      <vt:lpstr>PowerPoint-Präsentation</vt:lpstr>
      <vt:lpstr>Alternativen</vt:lpstr>
      <vt:lpstr>Alternativen</vt:lpstr>
      <vt:lpstr>Alternativen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1152</cp:revision>
  <cp:lastPrinted>2019-09-04T14:49:47Z</cp:lastPrinted>
  <dcterms:created xsi:type="dcterms:W3CDTF">2016-03-28T15:59:53Z</dcterms:created>
  <dcterms:modified xsi:type="dcterms:W3CDTF">2023-06-01T08:41:08Z</dcterms:modified>
</cp:coreProperties>
</file>